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Work Sans Medium"/>
      <p:regular r:id="rId21"/>
      <p:bold r:id="rId22"/>
      <p:italic r:id="rId23"/>
      <p:boldItalic r:id="rId24"/>
    </p:embeddedFont>
    <p:embeddedFont>
      <p:font typeface="Work Sans Light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WorkSansMedium-bold.fntdata"/><Relationship Id="rId21" Type="http://schemas.openxmlformats.org/officeDocument/2006/relationships/font" Target="fonts/WorkSansMedium-regular.fntdata"/><Relationship Id="rId24" Type="http://schemas.openxmlformats.org/officeDocument/2006/relationships/font" Target="fonts/WorkSansMedium-boldItalic.fntdata"/><Relationship Id="rId23" Type="http://schemas.openxmlformats.org/officeDocument/2006/relationships/font" Target="fonts/WorkSans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WorkSansLight-bold.fntdata"/><Relationship Id="rId25" Type="http://schemas.openxmlformats.org/officeDocument/2006/relationships/font" Target="fonts/WorkSansLight-regular.fntdata"/><Relationship Id="rId28" Type="http://schemas.openxmlformats.org/officeDocument/2006/relationships/font" Target="fonts/WorkSansLight-boldItalic.fntdata"/><Relationship Id="rId27" Type="http://schemas.openxmlformats.org/officeDocument/2006/relationships/font" Target="fonts/Work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HelveticaNeue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2ae3ba23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a2ae3ba23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2">
  <p:cSld name="SECCIÓN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 título8.png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738" y="0"/>
            <a:ext cx="12342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-4122444" y="-1248464"/>
            <a:ext cx="1219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075" lIns="106175" spcFirstLastPara="1" rIns="106175" wrap="square" tIns="53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90"/>
              <a:buFont typeface="Arial"/>
              <a:buNone/>
            </a:pPr>
            <a:r>
              <a:t/>
            </a:r>
            <a:endParaRPr b="1" i="0" sz="9290" u="none" cap="none" strike="noStrike">
              <a:solidFill>
                <a:srgbClr val="92D0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>
  <p:cSld name="Viñeta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2193727" y="1220199"/>
            <a:ext cx="7804547" cy="441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>
  <p:cSld name="3 foto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6256734" y="3483442"/>
            <a:ext cx="3750470" cy="2387684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2"/>
          <p:cNvSpPr/>
          <p:nvPr>
            <p:ph idx="3" type="pic"/>
          </p:nvPr>
        </p:nvSpPr>
        <p:spPr>
          <a:xfrm>
            <a:off x="6256734" y="831325"/>
            <a:ext cx="3750470" cy="2387684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2"/>
          <p:cNvSpPr/>
          <p:nvPr>
            <p:ph idx="4" type="pic"/>
          </p:nvPr>
        </p:nvSpPr>
        <p:spPr>
          <a:xfrm>
            <a:off x="2193727" y="831325"/>
            <a:ext cx="3750469" cy="5039801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2416969" y="4338964"/>
            <a:ext cx="7358063" cy="38555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68"/>
              <a:buFont typeface="Helvetica Neue"/>
              <a:buNone/>
              <a:defRPr i="1" sz="1568"/>
            </a:lvl1pPr>
            <a:lvl2pPr indent="-394335" lvl="1" marL="914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2416969" y="3021335"/>
            <a:ext cx="7358063" cy="492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65"/>
              <a:buFont typeface="Helvetica Neue"/>
              <a:buNone/>
              <a:defRPr sz="226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4335" lvl="1" marL="914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>
            <p:ph idx="2" type="pic"/>
          </p:nvPr>
        </p:nvSpPr>
        <p:spPr>
          <a:xfrm>
            <a:off x="1524000" y="442452"/>
            <a:ext cx="9144000" cy="5973097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tilla presentaciones_naranja_Mesa de trabajo 1 copia.png" id="65" name="Google Shape;6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73" name="Google Shape;7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75" name="Google Shape;7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ntilla presentaciones_naranja_Mesa de trabajo 1 copia 2.png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2416969" y="1445745"/>
            <a:ext cx="7358063" cy="202214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2416969" y="3522330"/>
            <a:ext cx="7358063" cy="69219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5pPr>
            <a:lvl6pPr indent="-394335" lvl="5" marL="2743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2662535" y="854657"/>
            <a:ext cx="6861105" cy="3616524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2416969" y="4556733"/>
            <a:ext cx="7358063" cy="871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416969" y="5435587"/>
            <a:ext cx="7358063" cy="69219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5pPr>
            <a:lvl6pPr indent="-394335" lvl="5" marL="2743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>
  <p:cSld name="Título (centro)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2416969" y="2417929"/>
            <a:ext cx="7358063" cy="202214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>
  <p:cSld name="Foto (vertical)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>
            <p:ph idx="2" type="pic"/>
          </p:nvPr>
        </p:nvSpPr>
        <p:spPr>
          <a:xfrm>
            <a:off x="6247805" y="833726"/>
            <a:ext cx="3750470" cy="5032023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2193727" y="831325"/>
            <a:ext cx="3750469" cy="2442126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81"/>
              <a:buFont typeface="Helvetica Neue"/>
              <a:buNone/>
              <a:defRPr sz="418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2193727" y="3335670"/>
            <a:ext cx="3750469" cy="2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26"/>
              <a:buFont typeface="Helvetica Neue"/>
              <a:buNone/>
              <a:defRPr sz="2526"/>
            </a:lvl5pPr>
            <a:lvl6pPr indent="-394335" lvl="5" marL="2743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>
  <p:cSld name="Título (arriba)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2193727" y="598001"/>
            <a:ext cx="7804547" cy="132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2193727" y="598001"/>
            <a:ext cx="7804547" cy="132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2193727" y="2029055"/>
            <a:ext cx="7804547" cy="384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>
  <p:cSld name="Título, viñetas y fot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>
            <a:off x="6247804" y="2029055"/>
            <a:ext cx="3750469" cy="3849848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2193727" y="598001"/>
            <a:ext cx="7804547" cy="132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193727" y="2029055"/>
            <a:ext cx="3750469" cy="384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397002" lvl="0" marL="457200" algn="l">
              <a:lnSpc>
                <a:spcPct val="100000"/>
              </a:lnSpc>
              <a:spcBef>
                <a:spcPts val="2221"/>
              </a:spcBef>
              <a:spcAft>
                <a:spcPts val="0"/>
              </a:spcAft>
              <a:buClr>
                <a:srgbClr val="FFFFFF"/>
              </a:buClr>
              <a:buSzPts val="2652"/>
              <a:buFont typeface="Helvetica Neue"/>
              <a:buChar char="•"/>
              <a:defRPr sz="1829"/>
            </a:lvl1pPr>
            <a:lvl2pPr indent="-397002" lvl="1" marL="914400" algn="l">
              <a:lnSpc>
                <a:spcPct val="100000"/>
              </a:lnSpc>
              <a:spcBef>
                <a:spcPts val="2221"/>
              </a:spcBef>
              <a:spcAft>
                <a:spcPts val="0"/>
              </a:spcAft>
              <a:buClr>
                <a:srgbClr val="FFFFFF"/>
              </a:buClr>
              <a:buSzPts val="2652"/>
              <a:buFont typeface="Helvetica Neue"/>
              <a:buChar char="•"/>
              <a:defRPr sz="1829"/>
            </a:lvl2pPr>
            <a:lvl3pPr indent="-397002" lvl="2" marL="1371600" algn="l">
              <a:lnSpc>
                <a:spcPct val="100000"/>
              </a:lnSpc>
              <a:spcBef>
                <a:spcPts val="2221"/>
              </a:spcBef>
              <a:spcAft>
                <a:spcPts val="0"/>
              </a:spcAft>
              <a:buClr>
                <a:srgbClr val="FFFFFF"/>
              </a:buClr>
              <a:buSzPts val="2652"/>
              <a:buFont typeface="Helvetica Neue"/>
              <a:buChar char="•"/>
              <a:defRPr sz="1829"/>
            </a:lvl3pPr>
            <a:lvl4pPr indent="-397002" lvl="3" marL="1828800" algn="l">
              <a:lnSpc>
                <a:spcPct val="100000"/>
              </a:lnSpc>
              <a:spcBef>
                <a:spcPts val="2221"/>
              </a:spcBef>
              <a:spcAft>
                <a:spcPts val="0"/>
              </a:spcAft>
              <a:buClr>
                <a:srgbClr val="FFFFFF"/>
              </a:buClr>
              <a:buSzPts val="2652"/>
              <a:buFont typeface="Helvetica Neue"/>
              <a:buChar char="•"/>
              <a:defRPr sz="1829"/>
            </a:lvl4pPr>
            <a:lvl5pPr indent="-397001" lvl="4" marL="2286000" algn="l">
              <a:lnSpc>
                <a:spcPct val="100000"/>
              </a:lnSpc>
              <a:spcBef>
                <a:spcPts val="2221"/>
              </a:spcBef>
              <a:spcAft>
                <a:spcPts val="0"/>
              </a:spcAft>
              <a:buClr>
                <a:srgbClr val="FFFFFF"/>
              </a:buClr>
              <a:buSzPts val="2652"/>
              <a:buFont typeface="Helvetica Neue"/>
              <a:buChar char="•"/>
              <a:defRPr sz="1829"/>
            </a:lvl5pPr>
            <a:lvl6pPr indent="-394335" lvl="5" marL="27432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261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193727" y="1220199"/>
            <a:ext cx="7804547" cy="441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429133" lvl="0" marL="457200" marR="0" rtl="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Helvetica Neue"/>
              <a:buChar char="•"/>
              <a:defRPr b="0" i="0" sz="217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29133" lvl="1" marL="914400" marR="0" rtl="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Helvetica Neue"/>
              <a:buChar char="•"/>
              <a:defRPr b="0" i="0" sz="217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29133" lvl="2" marL="1371600" marR="0" rtl="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Helvetica Neue"/>
              <a:buChar char="•"/>
              <a:defRPr b="0" i="0" sz="217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29133" lvl="3" marL="1828800" marR="0" rtl="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Helvetica Neue"/>
              <a:buChar char="•"/>
              <a:defRPr b="0" i="0" sz="217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29132" lvl="4" marL="2286000" marR="0" rtl="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Helvetica Neue"/>
              <a:buChar char="•"/>
              <a:defRPr b="0" i="0" sz="217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29132" lvl="5" marL="2743200" marR="0" rtl="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Helvetica Neue"/>
              <a:buChar char="•"/>
              <a:defRPr b="0" i="0" sz="217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29132" lvl="6" marL="3200400" marR="0" rtl="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Helvetica Neue"/>
              <a:buChar char="•"/>
              <a:defRPr b="0" i="0" sz="217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29132" lvl="7" marL="3657600" marR="0" rtl="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Helvetica Neue"/>
              <a:buChar char="•"/>
              <a:defRPr b="0" i="0" sz="217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29133" lvl="8" marL="4114800" marR="0" rtl="0" algn="l">
              <a:lnSpc>
                <a:spcPct val="100000"/>
              </a:lnSpc>
              <a:spcBef>
                <a:spcPts val="2918"/>
              </a:spcBef>
              <a:spcAft>
                <a:spcPts val="0"/>
              </a:spcAft>
              <a:buClr>
                <a:srgbClr val="FFFFFF"/>
              </a:buClr>
              <a:buSzPts val="3158"/>
              <a:buFont typeface="Helvetica Neue"/>
              <a:buChar char="•"/>
              <a:defRPr b="0" i="0" sz="2178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2193727" y="598001"/>
            <a:ext cx="7804547" cy="1322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74"/>
              <a:buFont typeface="Helvetica Neue"/>
              <a:buNone/>
              <a:defRPr b="0" i="0" sz="557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74"/>
              <a:buFont typeface="Helvetica Neue"/>
              <a:buNone/>
              <a:defRPr b="0" i="0" sz="557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74"/>
              <a:buFont typeface="Helvetica Neue"/>
              <a:buNone/>
              <a:defRPr b="0" i="0" sz="557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74"/>
              <a:buFont typeface="Helvetica Neue"/>
              <a:buNone/>
              <a:defRPr b="0" i="0" sz="557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74"/>
              <a:buFont typeface="Helvetica Neue"/>
              <a:buNone/>
              <a:defRPr b="0" i="0" sz="557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74"/>
              <a:buFont typeface="Helvetica Neue"/>
              <a:buNone/>
              <a:defRPr b="0" i="0" sz="557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74"/>
              <a:buFont typeface="Helvetica Neue"/>
              <a:buNone/>
              <a:defRPr b="0" i="0" sz="557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74"/>
              <a:buFont typeface="Helvetica Neue"/>
              <a:buNone/>
              <a:defRPr b="0" i="0" sz="557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74"/>
              <a:buFont typeface="Helvetica Neue"/>
              <a:buNone/>
              <a:defRPr b="0" i="0" sz="5574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5969991" y="6135559"/>
            <a:ext cx="379911" cy="30508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5"/>
              <a:buFont typeface="Arial"/>
              <a:buNone/>
              <a:defRPr b="0" i="0" sz="1045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/>
        </p:nvSpPr>
        <p:spPr>
          <a:xfrm>
            <a:off x="1957541" y="1204300"/>
            <a:ext cx="82770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12191" lvl="0" marL="36575" marR="3657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4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SENAEMPRESA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2177068" y="2142443"/>
            <a:ext cx="78378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Diego Alejandro Penagos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Jennifer Marin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</a:rPr>
              <a:t>Junior </a:t>
            </a: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Stiven Medina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Análisis y Desarrollo de Software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FICHA: 2500871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Centro de Formación Agroindustrial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Campoalegre - Huila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</a:pPr>
            <a:r>
              <a:rPr i="0" lang="es-CO" sz="44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Evidencias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782502" y="5870925"/>
            <a:ext cx="10759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900">
                <a:solidFill>
                  <a:schemeClr val="dk1"/>
                </a:solidFill>
              </a:rPr>
              <a:t>Nuestro repositorio de Google Drive compartido es la herramienta esencial que empleamos como grupo de trabajo para gestionar requisitos, documentos y guías relacionadas con el proyecto.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 rotWithShape="1">
          <a:blip r:embed="rId3">
            <a:alphaModFix/>
          </a:blip>
          <a:srcRect b="9214" l="0" r="0" t="0"/>
          <a:stretch/>
        </p:blipFill>
        <p:spPr>
          <a:xfrm>
            <a:off x="1097313" y="1771325"/>
            <a:ext cx="10129876" cy="37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/>
          <p:nvPr/>
        </p:nvSpPr>
        <p:spPr>
          <a:xfrm>
            <a:off x="3655288" y="5501625"/>
            <a:ext cx="50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900" u="none" cap="none" strike="noStrike">
                <a:solidFill>
                  <a:schemeClr val="dk1"/>
                </a:solidFill>
                <a:highlight>
                  <a:srgbClr val="FFF5EA"/>
                </a:highlight>
                <a:latin typeface="Arial"/>
                <a:ea typeface="Arial"/>
                <a:cs typeface="Arial"/>
                <a:sym typeface="Arial"/>
              </a:rPr>
              <a:t>Formato N.</a:t>
            </a:r>
            <a:r>
              <a:rPr lang="es-CO" sz="1900">
                <a:solidFill>
                  <a:schemeClr val="dk1"/>
                </a:solidFill>
                <a:highlight>
                  <a:srgbClr val="FFF5EA"/>
                </a:highlight>
              </a:rPr>
              <a:t>3</a:t>
            </a:r>
            <a:r>
              <a:rPr b="0" i="0" lang="es-CO" sz="1900" u="none" cap="none" strike="noStrike">
                <a:solidFill>
                  <a:schemeClr val="dk1"/>
                </a:solidFill>
                <a:highlight>
                  <a:srgbClr val="FFF5E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900">
                <a:solidFill>
                  <a:schemeClr val="dk1"/>
                </a:solidFill>
                <a:highlight>
                  <a:srgbClr val="FFF5EA"/>
                </a:highlight>
              </a:rPr>
              <a:t>Google Drive Compartido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</a:pPr>
            <a:r>
              <a:rPr i="0" lang="es-CO" sz="44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Evidencias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227" name="Google Shape;2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974" y="1436051"/>
            <a:ext cx="7848049" cy="35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2"/>
          <p:cNvSpPr/>
          <p:nvPr/>
        </p:nvSpPr>
        <p:spPr>
          <a:xfrm>
            <a:off x="2308950" y="5132375"/>
            <a:ext cx="75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900" u="none" cap="none" strike="noStrike">
                <a:solidFill>
                  <a:schemeClr val="dk1"/>
                </a:solidFill>
                <a:highlight>
                  <a:srgbClr val="FFF5EA"/>
                </a:highlight>
                <a:latin typeface="Arial"/>
                <a:ea typeface="Arial"/>
                <a:cs typeface="Arial"/>
                <a:sym typeface="Arial"/>
              </a:rPr>
              <a:t>Formato N.</a:t>
            </a:r>
            <a:r>
              <a:rPr lang="es-CO" sz="1900">
                <a:solidFill>
                  <a:schemeClr val="dk1"/>
                </a:solidFill>
                <a:highlight>
                  <a:srgbClr val="FFF5EA"/>
                </a:highlight>
              </a:rPr>
              <a:t>4</a:t>
            </a:r>
            <a:r>
              <a:rPr b="0" i="0" lang="es-CO" sz="1900" u="none" cap="none" strike="noStrike">
                <a:solidFill>
                  <a:schemeClr val="dk1"/>
                </a:solidFill>
                <a:highlight>
                  <a:srgbClr val="FFF5E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900">
                <a:solidFill>
                  <a:schemeClr val="dk1"/>
                </a:solidFill>
                <a:highlight>
                  <a:srgbClr val="FFF5EA"/>
                </a:highlight>
              </a:rPr>
              <a:t>Repositorio en GitHub para Desarrollo Colaborativo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2"/>
          <p:cNvSpPr txBox="1"/>
          <p:nvPr/>
        </p:nvSpPr>
        <p:spPr>
          <a:xfrm>
            <a:off x="155425" y="5501675"/>
            <a:ext cx="117195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900">
                <a:solidFill>
                  <a:schemeClr val="dk1"/>
                </a:solidFill>
              </a:rPr>
              <a:t>Nuestro repositorio en GitHub es el núcleo de nuestra colaboración en el desarrollo de software. Aquí alojamos y gestionamos el código fuente de nuestro proyecto, lo que permite una colaboración eficiente y un control de versiones efectivo.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</a:pPr>
            <a:r>
              <a:rPr i="0" lang="es-CO" sz="44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Evidencias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35" name="Google Shape;235;p43"/>
          <p:cNvSpPr/>
          <p:nvPr/>
        </p:nvSpPr>
        <p:spPr>
          <a:xfrm>
            <a:off x="4834125" y="1588575"/>
            <a:ext cx="832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900" u="none" cap="none" strike="noStrike">
                <a:solidFill>
                  <a:schemeClr val="dk1"/>
                </a:solidFill>
                <a:highlight>
                  <a:srgbClr val="FFF5EA"/>
                </a:highlight>
                <a:latin typeface="Arial"/>
                <a:ea typeface="Arial"/>
                <a:cs typeface="Arial"/>
                <a:sym typeface="Arial"/>
              </a:rPr>
              <a:t>Formato N.</a:t>
            </a:r>
            <a:r>
              <a:rPr lang="es-CO" sz="1900">
                <a:solidFill>
                  <a:schemeClr val="dk1"/>
                </a:solidFill>
                <a:highlight>
                  <a:srgbClr val="FFF5EA"/>
                </a:highlight>
              </a:rPr>
              <a:t>5</a:t>
            </a:r>
            <a:r>
              <a:rPr b="0" i="0" lang="es-CO" sz="1900" u="none" cap="none" strike="noStrike">
                <a:solidFill>
                  <a:schemeClr val="dk1"/>
                </a:solidFill>
                <a:highlight>
                  <a:srgbClr val="FFF5E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900">
                <a:solidFill>
                  <a:schemeClr val="dk1"/>
                </a:solidFill>
                <a:highlight>
                  <a:srgbClr val="FFF5EA"/>
                </a:highlight>
              </a:rPr>
              <a:t>Diagrama Casos De Uso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6114300" y="2333250"/>
            <a:ext cx="57879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900">
                <a:solidFill>
                  <a:schemeClr val="dk1"/>
                </a:solidFill>
              </a:rPr>
              <a:t>Nuestro Diagrama de Caso de Uso es la brújula de la interacción entre usuarios y el sistema en nuestro proyecto.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50" y="1588575"/>
            <a:ext cx="5169424" cy="25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4163075"/>
            <a:ext cx="6191474" cy="25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</a:pPr>
            <a:r>
              <a:rPr lang="es-CO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Conclusiones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>
            <a:off x="677257" y="1610994"/>
            <a:ext cx="10837500" cy="52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En el transcurso de nuestro proyecto en SENAEMPRESA, hemos trabajado incansablemente para abordar desafíos críticos relacionados con la gestión de recursos humanos. Nuestro objetivo general de optimizar la eficiencia operativa y reducir el consumo de recursos se ha convertido en el eje central de nuestro trabajo.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Hemos logrado con éxito la implementación de un Sistema de Gestión Digital de Recursos Humanos personalizado que se ajusta de manera precisa a las necesidades específicas de Sena Empresa. Esta implementación ha permitido eliminar la dependencia de procesos manuales y la utilización de documentos en papel en la unidad productiva, marcando un cambio significativo en la forma en que operan y gestionan sus recursos.</a:t>
            </a:r>
            <a:endParaRPr sz="19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dk1"/>
                </a:solidFill>
              </a:rPr>
              <a:t>hemos cumplido con los objetivos formulados y hemos proporcionado a Sena Empresa una solución innovadora que mejora significativamente su eficiencia operativa.</a:t>
            </a:r>
            <a:endParaRPr sz="1900">
              <a:solidFill>
                <a:schemeClr val="dk1"/>
              </a:solidFill>
            </a:endParaRPr>
          </a:p>
          <a:p>
            <a:pPr indent="-457200" lvl="0" marL="571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</a:pPr>
            <a:r>
              <a:rPr lang="es-CO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Recomendaciones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50" name="Google Shape;250;p45"/>
          <p:cNvSpPr txBox="1"/>
          <p:nvPr/>
        </p:nvSpPr>
        <p:spPr>
          <a:xfrm>
            <a:off x="456228" y="2248549"/>
            <a:ext cx="107964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26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900">
                <a:solidFill>
                  <a:schemeClr val="dk1"/>
                </a:solidFill>
              </a:rPr>
              <a:t>Seguir Fortaleciendo la Capacitación:</a:t>
            </a:r>
            <a:r>
              <a:rPr lang="es-CO" sz="1900">
                <a:solidFill>
                  <a:schemeClr val="dk1"/>
                </a:solidFill>
              </a:rPr>
              <a:t> Continuar ofreciendo capacitación periódica y actualizada al personal de SENA Empresa es fundamental. Esto garantizará que todos los usuarios se mantengan al día con las características y funcionalidades del sistema, lo que contribuirá a su adopción efectiva.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55" name="Google Shape;25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/>
        </p:nvSpPr>
        <p:spPr>
          <a:xfrm>
            <a:off x="4112420" y="1058778"/>
            <a:ext cx="3967160" cy="878363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 fontScale="92500"/>
          </a:bodyPr>
          <a:lstStyle/>
          <a:p>
            <a:pPr indent="9651" lvl="0" marL="28955" marR="2895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s-CO" sz="36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Tabla de contenido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3"/>
          <p:cNvSpPr txBox="1"/>
          <p:nvPr/>
        </p:nvSpPr>
        <p:spPr>
          <a:xfrm>
            <a:off x="4573639" y="2135266"/>
            <a:ext cx="63624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Presentación del cargo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Logros Obtenidos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Recomendaciones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 rotWithShape="1">
          <a:blip r:embed="rId4">
            <a:alphaModFix/>
          </a:blip>
          <a:srcRect b="0" l="19084" r="15912" t="16978"/>
          <a:stretch/>
        </p:blipFill>
        <p:spPr>
          <a:xfrm>
            <a:off x="6248400" y="1164325"/>
            <a:ext cx="5943598" cy="56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/>
          <p:nvPr/>
        </p:nvSpPr>
        <p:spPr>
          <a:xfrm>
            <a:off x="1077258" y="647979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4"/>
          <p:cNvSpPr txBox="1"/>
          <p:nvPr/>
        </p:nvSpPr>
        <p:spPr>
          <a:xfrm>
            <a:off x="1016642" y="385891"/>
            <a:ext cx="3281038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44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Sena Empresa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574333" y="2232684"/>
            <a:ext cx="4818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SENA</a:t>
            </a:r>
            <a:r>
              <a:rPr b="0" i="0" lang="es-CO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CO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Empresa enfrenta desafíos debido a procesos manuales y uso de papel en la gestión. Nuestro proyecto propone un "Sistema de Gestión Digital de Recursos Humanos" para automatizar y mejorar la eficiencia. Este sistema marcará un cambio fundamental en la forma en que opera</a:t>
            </a:r>
            <a:r>
              <a:rPr lang="es-CO" sz="1900">
                <a:solidFill>
                  <a:schemeClr val="dk1"/>
                </a:solidFill>
              </a:rPr>
              <a:t>n</a:t>
            </a:r>
            <a:r>
              <a:rPr b="0" i="0" lang="es-CO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gestion</a:t>
            </a:r>
            <a:r>
              <a:rPr lang="es-CO" sz="1900">
                <a:solidFill>
                  <a:schemeClr val="dk1"/>
                </a:solidFill>
              </a:rPr>
              <a:t>an sus</a:t>
            </a:r>
            <a:r>
              <a:rPr b="0" i="0" lang="es-CO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recursos.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/>
        </p:nvSpPr>
        <p:spPr>
          <a:xfrm>
            <a:off x="2764190" y="239449"/>
            <a:ext cx="66636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35"/>
          <p:cNvCxnSpPr/>
          <p:nvPr/>
        </p:nvCxnSpPr>
        <p:spPr>
          <a:xfrm>
            <a:off x="5227898" y="1070446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35"/>
          <p:cNvSpPr/>
          <p:nvPr/>
        </p:nvSpPr>
        <p:spPr>
          <a:xfrm>
            <a:off x="1784090" y="2555720"/>
            <a:ext cx="87717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900"/>
              <a:t>O</a:t>
            </a: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ptimizar la eficiencia operativa, </a:t>
            </a: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reducir</a:t>
            </a: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consumo de recursos y mejorar la gestión de inasistencias del personal, al eliminar la dependencia de procesos manuales y la utilización de documentos en papel en la unidad productiva.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/>
        </p:nvSpPr>
        <p:spPr>
          <a:xfrm>
            <a:off x="2379182" y="239449"/>
            <a:ext cx="829425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</a:t>
            </a:r>
            <a:r>
              <a:rPr lang="es-CO" sz="4800">
                <a:solidFill>
                  <a:schemeClr val="dk1"/>
                </a:solidFill>
              </a:rPr>
              <a:t>ESPECÍFICOS</a:t>
            </a:r>
            <a:r>
              <a:rPr b="0" i="0" lang="es-CO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36"/>
          <p:cNvCxnSpPr/>
          <p:nvPr/>
        </p:nvCxnSpPr>
        <p:spPr>
          <a:xfrm>
            <a:off x="5227898" y="1070446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36"/>
          <p:cNvSpPr/>
          <p:nvPr/>
        </p:nvSpPr>
        <p:spPr>
          <a:xfrm>
            <a:off x="563178" y="1748020"/>
            <a:ext cx="110655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y desarrollar un SGDRH personalizado que se ajuste a las necesidades específicas de la unidad productiva.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Capacitar al personal de SENA EMPRESA en el uso eficiente y efectivo del nuevo sistema.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Migrar con éxito los procesos manuales y los documentos en papel a la plataforma en línea, asegurando una transición fluida.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Establecer métricas de seguimiento para evaluar la mejora en la eficiencia operativa, la reducción de consumo de recursos y la gestión de inasistencias del personal.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/>
        </p:nvSpPr>
        <p:spPr>
          <a:xfrm>
            <a:off x="838200" y="505850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rgbClr val="0C0C0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1050758" y="1582340"/>
            <a:ext cx="10090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900">
                <a:solidFill>
                  <a:schemeClr val="dk1"/>
                </a:solidFill>
              </a:rPr>
              <a:t>SENA</a:t>
            </a:r>
            <a:r>
              <a:rPr lang="es-CO" sz="1900">
                <a:solidFill>
                  <a:schemeClr val="dk1"/>
                </a:solidFill>
              </a:rPr>
              <a:t> </a:t>
            </a:r>
            <a:r>
              <a:rPr lang="es-CO" sz="1900">
                <a:solidFill>
                  <a:schemeClr val="dk1"/>
                </a:solidFill>
              </a:rPr>
              <a:t>EMPRESA representa una revolución en la forma en que se gestionan procesos empresariales y de recursos humanos. Nuestra idea innovadora se centra en la transición de prácticas manuales y la gestión de documentos en papel a una plataforma en línea, lo que permitirá una mayor eficiencia, ahorro de recursos y la capacidad de ofrecer servicios de manera más eficiente y efectiva. Esta transformación digital marcará un hito en la unidad productiva al optimizar la toma de decisiones, la colaboración interna y la satisfacción tanto del personal como de nuestros clientes.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Logros</a:t>
            </a:r>
            <a:r>
              <a:rPr lang="es-CO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obtenidos</a:t>
            </a:r>
            <a:endParaRPr/>
          </a:p>
        </p:txBody>
      </p:sp>
      <p:sp>
        <p:nvSpPr>
          <p:cNvPr id="199" name="Google Shape;199;p38"/>
          <p:cNvSpPr txBox="1"/>
          <p:nvPr/>
        </p:nvSpPr>
        <p:spPr>
          <a:xfrm>
            <a:off x="456236" y="1845711"/>
            <a:ext cx="10515600" cy="5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21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s-CO" sz="1900"/>
              <a:t>Implementación Exitosa del SGDRH: Hemos logrado diseñar, desarrollar y poner en funcionamiento con éxito un Sistema de Gestión Digital de Recursos Humanos personalizado que se adapta perfectamente a las necesidades específicas de SENA EMPRESA. Esta implementación ha permitido eliminar la dependencia de procesos manuales y la utilización de documentos en papel en la unidad productiva.</a:t>
            </a:r>
            <a:endParaRPr sz="1900"/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921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s-CO" sz="1900"/>
              <a:t>Manual de Usuario Completo y Accesible: Hemos desarrollado un completo Manual de Usuario para el nuevo Sistema de Gestión Digital de Recursos Humanos. Este manual proporciona instrucciones detalladas y orientación para los empleados de SENA EMPRESA, lo que facilita la adopción del sistema y garantiza que los usuarios puedan aprovechar al máximo sus características y funcionalidades.</a:t>
            </a:r>
            <a:endParaRPr sz="1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</a:pPr>
            <a:r>
              <a:rPr i="0" lang="es-CO" sz="44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Evidencias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05" name="Google Shape;205;p39"/>
          <p:cNvSpPr txBox="1"/>
          <p:nvPr/>
        </p:nvSpPr>
        <p:spPr>
          <a:xfrm>
            <a:off x="456225" y="5099500"/>
            <a:ext cx="11342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900" u="none" cap="none" strike="noStrike">
                <a:solidFill>
                  <a:schemeClr val="dk1"/>
                </a:solidFill>
                <a:highlight>
                  <a:srgbClr val="FFF5EA"/>
                </a:highlight>
                <a:latin typeface="Arial"/>
                <a:ea typeface="Arial"/>
                <a:cs typeface="Arial"/>
                <a:sym typeface="Arial"/>
              </a:rPr>
              <a:t>(Formato N.1 E</a:t>
            </a:r>
            <a:r>
              <a:rPr lang="es-CO" sz="1900">
                <a:solidFill>
                  <a:schemeClr val="dk1"/>
                </a:solidFill>
                <a:highlight>
                  <a:srgbClr val="FFF5EA"/>
                </a:highlight>
              </a:rPr>
              <a:t>spacio de trabajo Trello</a:t>
            </a:r>
            <a:r>
              <a:rPr b="0" i="0" lang="es-CO" sz="1900" u="none" cap="none" strike="noStrike">
                <a:solidFill>
                  <a:schemeClr val="dk1"/>
                </a:solidFill>
                <a:highlight>
                  <a:srgbClr val="FFF5EA"/>
                </a:highlight>
                <a:latin typeface="Arial"/>
                <a:ea typeface="Arial"/>
                <a:cs typeface="Arial"/>
                <a:sym typeface="Arial"/>
              </a:rPr>
              <a:t>.)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900">
                <a:solidFill>
                  <a:schemeClr val="dk1"/>
                </a:solidFill>
              </a:rPr>
              <a:t>Uso de la plataforma Trello como herramienta de trabajo en equipo en el marco de nuestro proyecto. Trello se ha utilizado para organizar y gestionar tareas, asignar responsabilidades, realizar un seguimiento del progreso y garantizar una colaboración eficiente entre los miembros del equipo.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800" y="1512250"/>
            <a:ext cx="7862448" cy="358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</a:pPr>
            <a:r>
              <a:rPr i="0" lang="es-CO" sz="44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Evidencias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2" name="Google Shape;212;p40"/>
          <p:cNvSpPr/>
          <p:nvPr/>
        </p:nvSpPr>
        <p:spPr>
          <a:xfrm>
            <a:off x="3995925" y="6161750"/>
            <a:ext cx="50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900" u="none" cap="none" strike="noStrike">
                <a:solidFill>
                  <a:schemeClr val="dk1"/>
                </a:solidFill>
                <a:highlight>
                  <a:srgbClr val="FFF5EA"/>
                </a:highlight>
                <a:latin typeface="Arial"/>
                <a:ea typeface="Arial"/>
                <a:cs typeface="Arial"/>
                <a:sym typeface="Arial"/>
              </a:rPr>
              <a:t>Formato N.2 </a:t>
            </a:r>
            <a:r>
              <a:rPr lang="es-CO" sz="1900">
                <a:solidFill>
                  <a:schemeClr val="dk1"/>
                </a:solidFill>
                <a:highlight>
                  <a:srgbClr val="FFF5EA"/>
                </a:highlight>
              </a:rPr>
              <a:t>Matriz de Historias de Usuario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8444"/>
            <a:ext cx="11887203" cy="395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